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61" r:id="rId4"/>
    <p:sldId id="259" r:id="rId5"/>
    <p:sldId id="262" r:id="rId6"/>
    <p:sldId id="260" r:id="rId7"/>
    <p:sldId id="258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834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6/3/2023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6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726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071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6/3/2023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32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6/3/2023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616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36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6/3/2023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6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6/3/2023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346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6/3/2023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49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82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6/3/2023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8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6/3/2023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843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62" r:id="rId8"/>
    <p:sldLayoutId id="2147483663" r:id="rId9"/>
    <p:sldLayoutId id="2147483664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991FCB-5132-414C-B377-526F56121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3BE76AB-E61E-AA9A-6345-D0431AC34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653" y="565846"/>
            <a:ext cx="6165167" cy="3755144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Bunch Detection using YOLO and </a:t>
            </a:r>
            <a:r>
              <a:rPr lang="en-US" dirty="0" err="1">
                <a:solidFill>
                  <a:srgbClr val="FFFFFF"/>
                </a:solidFill>
              </a:rPr>
              <a:t>FasterRCNN</a:t>
            </a:r>
            <a:r>
              <a:rPr lang="en-US" dirty="0">
                <a:solidFill>
                  <a:srgbClr val="FFFFFF"/>
                </a:solidFill>
              </a:rPr>
              <a:t> Deep Learning Algorithms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631179F-6739-4801-0AD7-99A4DED8E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654" y="4456143"/>
            <a:ext cx="4958128" cy="1765055"/>
          </a:xfrm>
        </p:spPr>
        <p:txBody>
          <a:bodyPr anchor="t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1700" dirty="0">
                <a:solidFill>
                  <a:srgbClr val="FFFFFF"/>
                </a:solidFill>
              </a:rPr>
              <a:t>Master’s Degree in Computer Science and Engineering</a:t>
            </a:r>
          </a:p>
          <a:p>
            <a:pPr algn="l">
              <a:lnSpc>
                <a:spcPct val="100000"/>
              </a:lnSpc>
            </a:pPr>
            <a:r>
              <a:rPr lang="en-US" sz="1700" dirty="0">
                <a:solidFill>
                  <a:srgbClr val="FFFFFF"/>
                </a:solidFill>
              </a:rPr>
              <a:t>Computer Vision &amp; Deep Learning (2022/2023)</a:t>
            </a:r>
          </a:p>
          <a:p>
            <a:pPr algn="l">
              <a:lnSpc>
                <a:spcPct val="100000"/>
              </a:lnSpc>
            </a:pPr>
            <a:r>
              <a:rPr lang="en-US" sz="1700" dirty="0">
                <a:solidFill>
                  <a:srgbClr val="FFFFFF"/>
                </a:solidFill>
              </a:rPr>
              <a:t>Davide Camponogara VR472108</a:t>
            </a:r>
          </a:p>
        </p:txBody>
      </p:sp>
    </p:spTree>
    <p:extLst>
      <p:ext uri="{BB962C8B-B14F-4D97-AF65-F5344CB8AC3E}">
        <p14:creationId xmlns:p14="http://schemas.microsoft.com/office/powerpoint/2010/main" val="2361077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A476813-4CEE-408B-852D-3E51E30B1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6" name="Immagine 5" descr="Immagine che contiene uva, frutto, vigneto, aria aperta">
            <a:extLst>
              <a:ext uri="{FF2B5EF4-FFF2-40B4-BE49-F238E27FC236}">
                <a16:creationId xmlns:a16="http://schemas.microsoft.com/office/drawing/2014/main" id="{BB6AFB08-5D24-44EF-512D-A9FBD9E3E5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86" b="3762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12FDCF6-F141-FFC3-C770-B1CC753FD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6066"/>
            <a:ext cx="4795282" cy="5018227"/>
          </a:xfrm>
        </p:spPr>
        <p:txBody>
          <a:bodyPr anchor="ctr">
            <a:normAutofit/>
          </a:bodyPr>
          <a:lstStyle/>
          <a:p>
            <a:r>
              <a:rPr lang="it-IT" dirty="0">
                <a:solidFill>
                  <a:srgbClr val="FFFFFF"/>
                </a:solidFill>
              </a:rPr>
              <a:t>AI in viticulture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5C754D-F6B0-4E8B-BCBC-51B5E2863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6BE34B5-B2D6-49D5-B3B8-6E019E3E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1B5FDAC2-DA09-40B0-9B3F-D874ECE96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57C225A-F388-984D-0820-887065FF9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76" y="919779"/>
            <a:ext cx="4977905" cy="5017076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it-IT" sz="2400" dirty="0">
                <a:solidFill>
                  <a:srgbClr val="FFFFFF"/>
                </a:solidFill>
              </a:rPr>
              <a:t>The use of </a:t>
            </a:r>
            <a:r>
              <a:rPr lang="it-IT" sz="2400" dirty="0" err="1">
                <a:solidFill>
                  <a:srgbClr val="FFFFFF"/>
                </a:solidFill>
              </a:rPr>
              <a:t>artificial</a:t>
            </a:r>
            <a:r>
              <a:rPr lang="it-IT" sz="2400" dirty="0">
                <a:solidFill>
                  <a:srgbClr val="FFFFFF"/>
                </a:solidFill>
              </a:rPr>
              <a:t> intelligence </a:t>
            </a:r>
            <a:r>
              <a:rPr lang="it-IT" sz="2400" dirty="0" err="1">
                <a:solidFill>
                  <a:srgbClr val="FFFFFF"/>
                </a:solidFill>
              </a:rPr>
              <a:t>technologies</a:t>
            </a:r>
            <a:r>
              <a:rPr lang="it-IT" sz="2400" dirty="0">
                <a:solidFill>
                  <a:srgbClr val="FFFFFF"/>
                </a:solidFill>
              </a:rPr>
              <a:t> in the </a:t>
            </a:r>
            <a:r>
              <a:rPr lang="it-IT" sz="2400" dirty="0" err="1">
                <a:solidFill>
                  <a:srgbClr val="FFFFFF"/>
                </a:solidFill>
              </a:rPr>
              <a:t>agronomy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is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becoming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always</a:t>
            </a:r>
            <a:r>
              <a:rPr lang="it-IT" sz="2400" dirty="0">
                <a:solidFill>
                  <a:srgbClr val="FFFFFF"/>
                </a:solidFill>
              </a:rPr>
              <a:t> more </a:t>
            </a:r>
            <a:r>
              <a:rPr lang="it-IT" sz="2400" dirty="0" err="1">
                <a:solidFill>
                  <a:srgbClr val="FFFFFF"/>
                </a:solidFill>
              </a:rPr>
              <a:t>important</a:t>
            </a:r>
            <a:r>
              <a:rPr lang="it-IT" sz="2400" dirty="0">
                <a:solidFill>
                  <a:srgbClr val="FFFFFF"/>
                </a:solidFill>
              </a:rPr>
              <a:t>.</a:t>
            </a:r>
          </a:p>
          <a:p>
            <a:pPr marL="0" indent="0">
              <a:buNone/>
            </a:pPr>
            <a:r>
              <a:rPr lang="it-IT" sz="2400" dirty="0">
                <a:solidFill>
                  <a:srgbClr val="FFFFFF"/>
                </a:solidFill>
              </a:rPr>
              <a:t>Deep </a:t>
            </a:r>
            <a:r>
              <a:rPr lang="it-IT" sz="2400" dirty="0" err="1">
                <a:solidFill>
                  <a:srgbClr val="FFFFFF"/>
                </a:solidFill>
              </a:rPr>
              <a:t>neural</a:t>
            </a:r>
            <a:r>
              <a:rPr lang="it-IT" sz="2400" dirty="0">
                <a:solidFill>
                  <a:srgbClr val="FFFFFF"/>
                </a:solidFill>
              </a:rPr>
              <a:t> network can </a:t>
            </a:r>
            <a:r>
              <a:rPr lang="it-IT" sz="2400" dirty="0" err="1">
                <a:solidFill>
                  <a:srgbClr val="FFFFFF"/>
                </a:solidFill>
              </a:rPr>
              <a:t>now</a:t>
            </a:r>
            <a:r>
              <a:rPr lang="it-IT" sz="2400" dirty="0">
                <a:solidFill>
                  <a:srgbClr val="FFFFFF"/>
                </a:solidFill>
              </a:rPr>
              <a:t> be </a:t>
            </a:r>
            <a:r>
              <a:rPr lang="it-IT" sz="2400" dirty="0" err="1">
                <a:solidFill>
                  <a:srgbClr val="FFFFFF"/>
                </a:solidFill>
              </a:rPr>
              <a:t>trained</a:t>
            </a:r>
            <a:r>
              <a:rPr lang="it-IT" sz="2400" dirty="0">
                <a:solidFill>
                  <a:srgbClr val="FFFFFF"/>
                </a:solidFill>
              </a:rPr>
              <a:t> on large datasets of </a:t>
            </a:r>
            <a:r>
              <a:rPr lang="it-IT" sz="2400" dirty="0" err="1">
                <a:solidFill>
                  <a:srgbClr val="FFFFFF"/>
                </a:solidFill>
              </a:rPr>
              <a:t>many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different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types</a:t>
            </a:r>
            <a:r>
              <a:rPr lang="it-IT" sz="2400" dirty="0">
                <a:solidFill>
                  <a:srgbClr val="FFFFFF"/>
                </a:solidFill>
              </a:rPr>
              <a:t> of </a:t>
            </a:r>
            <a:r>
              <a:rPr lang="it-IT" sz="2400" dirty="0" err="1">
                <a:solidFill>
                  <a:srgbClr val="FFFFFF"/>
                </a:solidFill>
              </a:rPr>
              <a:t>crops</a:t>
            </a:r>
            <a:r>
              <a:rPr lang="it-IT" sz="2400" dirty="0">
                <a:solidFill>
                  <a:srgbClr val="FFFFFF"/>
                </a:solidFill>
              </a:rPr>
              <a:t>, with </a:t>
            </a:r>
            <a:r>
              <a:rPr lang="it-IT" sz="2400" dirty="0" err="1">
                <a:solidFill>
                  <a:srgbClr val="FFFFFF"/>
                </a:solidFill>
              </a:rPr>
              <a:t>excellent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results</a:t>
            </a:r>
            <a:r>
              <a:rPr lang="it-IT" sz="2400" dirty="0">
                <a:solidFill>
                  <a:srgbClr val="FFFFFF"/>
                </a:solidFill>
              </a:rPr>
              <a:t>.</a:t>
            </a:r>
          </a:p>
          <a:p>
            <a:pPr marL="0" indent="0">
              <a:buNone/>
            </a:pPr>
            <a:r>
              <a:rPr lang="en-US" sz="2400" b="0" i="0" dirty="0">
                <a:solidFill>
                  <a:srgbClr val="FFFFFF"/>
                </a:solidFill>
                <a:effectLst/>
              </a:rPr>
              <a:t>Field owners can now monitor the health and growth of their land, increasing productivity.</a:t>
            </a:r>
            <a:endParaRPr lang="it-IT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br>
              <a:rPr lang="en-US" sz="1800" dirty="0">
                <a:solidFill>
                  <a:srgbClr val="FFFFFF"/>
                </a:solidFill>
              </a:rPr>
            </a:br>
            <a:endParaRPr lang="it-IT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195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F991FCB-5132-414C-B377-526F56121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31520B7-0EB1-B408-EFF0-93949751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565846"/>
            <a:ext cx="4958128" cy="37551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Dataset and 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222055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Immagine che contiene frutto, uva, aria aperta, Frutto senza semi">
            <a:extLst>
              <a:ext uri="{FF2B5EF4-FFF2-40B4-BE49-F238E27FC236}">
                <a16:creationId xmlns:a16="http://schemas.microsoft.com/office/drawing/2014/main" id="{2BC3E350-47CC-CF1F-84A9-EF562C63D1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37" b="91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F542077-C4DF-A9D2-0C59-85F4812D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80" y="925856"/>
            <a:ext cx="10895106" cy="1306513"/>
          </a:xfrm>
        </p:spPr>
        <p:txBody>
          <a:bodyPr/>
          <a:lstStyle/>
          <a:p>
            <a:pPr algn="l" fontAlgn="base"/>
            <a:r>
              <a:rPr lang="it-IT" i="0" dirty="0" err="1">
                <a:solidFill>
                  <a:schemeClr val="bg1"/>
                </a:solidFill>
                <a:effectLst/>
              </a:rPr>
              <a:t>wGrapeUNIPD</a:t>
            </a:r>
            <a:r>
              <a:rPr lang="it-IT" i="0" dirty="0">
                <a:solidFill>
                  <a:schemeClr val="bg1"/>
                </a:solidFill>
                <a:effectLst/>
              </a:rPr>
              <a:t>-DL Dataset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495EC94-1913-CB2D-0B27-EAC8B3D2E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1949451"/>
            <a:ext cx="10172700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 err="1">
                <a:solidFill>
                  <a:schemeClr val="bg1"/>
                </a:solidFill>
              </a:rPr>
              <a:t>This</a:t>
            </a:r>
            <a:r>
              <a:rPr lang="it-IT" sz="2400" dirty="0">
                <a:solidFill>
                  <a:schemeClr val="bg1"/>
                </a:solidFill>
              </a:rPr>
              <a:t> dataset </a:t>
            </a:r>
            <a:r>
              <a:rPr lang="it-IT" sz="2400" dirty="0" err="1">
                <a:solidFill>
                  <a:schemeClr val="bg1"/>
                </a:solidFill>
              </a:rPr>
              <a:t>contains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en-US" sz="2400" b="0" i="0" dirty="0">
                <a:solidFill>
                  <a:schemeClr val="bg1"/>
                </a:solidFill>
                <a:effectLst/>
              </a:rPr>
              <a:t>373 images acquired from later view in vertical shoot position vineyards in six different Italian locations at different phenological stages. </a:t>
            </a:r>
            <a:r>
              <a:rPr lang="en-US" sz="2400" dirty="0">
                <a:solidFill>
                  <a:schemeClr val="bg1"/>
                </a:solidFill>
              </a:rPr>
              <a:t>270 images also have the YOLO labels.</a:t>
            </a: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5" name="Immagine 4" descr="Immagine che contiene albero, aria aperta, erba, pianta&#10;&#10;Descrizione generata automaticamente">
            <a:extLst>
              <a:ext uri="{FF2B5EF4-FFF2-40B4-BE49-F238E27FC236}">
                <a16:creationId xmlns:a16="http://schemas.microsoft.com/office/drawing/2014/main" id="{7BA4968B-34A0-7B04-9215-8D885E8A6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34" y="3472270"/>
            <a:ext cx="3867545" cy="2568742"/>
          </a:xfrm>
          <a:prstGeom prst="rect">
            <a:avLst/>
          </a:prstGeom>
        </p:spPr>
      </p:pic>
      <p:pic>
        <p:nvPicPr>
          <p:cNvPr id="7" name="Immagine 6" descr="Immagine che contiene testo, Carattere, schermata, bianco">
            <a:extLst>
              <a:ext uri="{FF2B5EF4-FFF2-40B4-BE49-F238E27FC236}">
                <a16:creationId xmlns:a16="http://schemas.microsoft.com/office/drawing/2014/main" id="{A722E9B0-F976-A2D2-D74A-6E83A9FA48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381" y="5162957"/>
            <a:ext cx="2315091" cy="1276545"/>
          </a:xfrm>
          <a:prstGeom prst="rect">
            <a:avLst/>
          </a:prstGeom>
        </p:spPr>
      </p:pic>
      <p:pic>
        <p:nvPicPr>
          <p:cNvPr id="11" name="Immagine 10" descr="Immagine che contiene albero, aria aperta, pianta, erba">
            <a:extLst>
              <a:ext uri="{FF2B5EF4-FFF2-40B4-BE49-F238E27FC236}">
                <a16:creationId xmlns:a16="http://schemas.microsoft.com/office/drawing/2014/main" id="{ACF308A9-5542-225F-9D88-4A1C939C11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8476" y="3465162"/>
            <a:ext cx="3867544" cy="2575850"/>
          </a:xfrm>
          <a:prstGeom prst="rect">
            <a:avLst/>
          </a:prstGeom>
        </p:spPr>
      </p:pic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C1D28240-ABB1-8697-C3F2-B4840BD3412E}"/>
              </a:ext>
            </a:extLst>
          </p:cNvPr>
          <p:cNvSpPr/>
          <p:nvPr/>
        </p:nvSpPr>
        <p:spPr>
          <a:xfrm>
            <a:off x="4914900" y="4120860"/>
            <a:ext cx="2011680" cy="1004729"/>
          </a:xfrm>
          <a:prstGeom prst="rightArrow">
            <a:avLst>
              <a:gd name="adj1" fmla="val 50000"/>
              <a:gd name="adj2" fmla="val 7730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4538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905C581-3E86-4ADD-9EDD-5FA87B461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376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6" name="Immagine 5" descr="Immagine che contiene frutto, uva, aria aperta, Frutto senza semi">
            <a:extLst>
              <a:ext uri="{FF2B5EF4-FFF2-40B4-BE49-F238E27FC236}">
                <a16:creationId xmlns:a16="http://schemas.microsoft.com/office/drawing/2014/main" id="{3D006A6F-1915-D6AF-6AA5-05F6B67E3A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88" r="-1" b="9238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FC9B909-77B8-A744-F60A-E7C02F4C7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695587"/>
            <a:ext cx="9448799" cy="1567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 Augmentation Techniques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692660D-FE24-1EAA-063E-0E7590C38F59}"/>
              </a:ext>
            </a:extLst>
          </p:cNvPr>
          <p:cNvSpPr txBox="1"/>
          <p:nvPr/>
        </p:nvSpPr>
        <p:spPr>
          <a:xfrm>
            <a:off x="1117438" y="2170324"/>
            <a:ext cx="9954076" cy="7883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>
                <a:solidFill>
                  <a:srgbClr val="FFFFFF"/>
                </a:solidFill>
              </a:rPr>
              <a:t>Data augmentations:</a:t>
            </a:r>
          </a:p>
        </p:txBody>
      </p:sp>
    </p:spTree>
    <p:extLst>
      <p:ext uri="{BB962C8B-B14F-4D97-AF65-F5344CB8AC3E}">
        <p14:creationId xmlns:p14="http://schemas.microsoft.com/office/powerpoint/2010/main" val="1020982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8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1675522-8543-0F52-E7A1-4D8BF3149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0211"/>
            <a:ext cx="7530685" cy="31638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3345235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Immagine 4" descr="Immagine che contiene aria aperta, erba, cielo, pianta&#10;&#10;Descrizione generata automaticamente">
            <a:extLst>
              <a:ext uri="{FF2B5EF4-FFF2-40B4-BE49-F238E27FC236}">
                <a16:creationId xmlns:a16="http://schemas.microsoft.com/office/drawing/2014/main" id="{65B44354-1EA1-06C9-54E2-D7664184A3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7000"/>
                    </a14:imgEffect>
                    <a14:imgEffect>
                      <a14:colorTemperature colorTemp="6100"/>
                    </a14:imgEffect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111"/>
          <a:stretch/>
        </p:blipFill>
        <p:spPr>
          <a:xfrm>
            <a:off x="20" y="10"/>
            <a:ext cx="12191980" cy="685661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87BEF70-233E-43FB-7D3A-A4671395D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0211"/>
            <a:ext cx="8479420" cy="13663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Object Detection in Our Project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E475A2-35C2-A6D7-8CA2-6ED2C8BBE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3914"/>
            <a:ext cx="7583133" cy="311972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The task of assigning a label and a bounding box to a objects in the image.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We compare the different bunch detection strategies, in particular we will focus on </a:t>
            </a:r>
            <a:r>
              <a:rPr lang="en-US" sz="2200" dirty="0" err="1">
                <a:solidFill>
                  <a:schemeClr val="bg1"/>
                </a:solidFill>
              </a:rPr>
              <a:t>FasterRCNN</a:t>
            </a:r>
            <a:r>
              <a:rPr lang="en-US" sz="2200" dirty="0">
                <a:solidFill>
                  <a:schemeClr val="bg1"/>
                </a:solidFill>
              </a:rPr>
              <a:t> and YOLO architectures.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We want to detect bunches of grape from images.</a:t>
            </a:r>
          </a:p>
        </p:txBody>
      </p:sp>
    </p:spTree>
    <p:extLst>
      <p:ext uri="{BB962C8B-B14F-4D97-AF65-F5344CB8AC3E}">
        <p14:creationId xmlns:p14="http://schemas.microsoft.com/office/powerpoint/2010/main" val="2097351544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DarkSeedLeftStep">
      <a:dk1>
        <a:srgbClr val="000000"/>
      </a:dk1>
      <a:lt1>
        <a:srgbClr val="FFFFFF"/>
      </a:lt1>
      <a:dk2>
        <a:srgbClr val="412D24"/>
      </a:dk2>
      <a:lt2>
        <a:srgbClr val="E8E2E8"/>
      </a:lt2>
      <a:accent1>
        <a:srgbClr val="23B921"/>
      </a:accent1>
      <a:accent2>
        <a:srgbClr val="5AB514"/>
      </a:accent2>
      <a:accent3>
        <a:srgbClr val="95AA1E"/>
      </a:accent3>
      <a:accent4>
        <a:srgbClr val="CB9A16"/>
      </a:accent4>
      <a:accent5>
        <a:srgbClr val="E76529"/>
      </a:accent5>
      <a:accent6>
        <a:srgbClr val="D5172A"/>
      </a:accent6>
      <a:hlink>
        <a:srgbClr val="B1743B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180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AvenirNext LT Pro Medium</vt:lpstr>
      <vt:lpstr>Sabon Next LT</vt:lpstr>
      <vt:lpstr>DappledVTI</vt:lpstr>
      <vt:lpstr>Bunch Detection using YOLO and FasterRCNN Deep Learning Algorithms</vt:lpstr>
      <vt:lpstr>AI in viticulture</vt:lpstr>
      <vt:lpstr>Dataset and Data Augmentation</vt:lpstr>
      <vt:lpstr>wGrapeUNIPD-DL Dataset</vt:lpstr>
      <vt:lpstr>Data Augmentation Techniques</vt:lpstr>
      <vt:lpstr>Object Detection</vt:lpstr>
      <vt:lpstr>Object Detection in Our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Bunch Detection using YOLO and FasterRCNN Deep Learning Algorithms</dc:title>
  <dc:creator>DAVIDE CAMPONOGARA</dc:creator>
  <cp:lastModifiedBy>DAVIDE CAMPONOGARA</cp:lastModifiedBy>
  <cp:revision>5</cp:revision>
  <dcterms:created xsi:type="dcterms:W3CDTF">2023-06-03T13:21:18Z</dcterms:created>
  <dcterms:modified xsi:type="dcterms:W3CDTF">2023-06-03T17:42:46Z</dcterms:modified>
</cp:coreProperties>
</file>

<file path=docProps/thumbnail.jpeg>
</file>